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9" r:id="rId4"/>
    <p:sldId id="258" r:id="rId5"/>
    <p:sldId id="260" r:id="rId6"/>
    <p:sldId id="261" r:id="rId7"/>
    <p:sldId id="262" r:id="rId8"/>
    <p:sldId id="263" r:id="rId9"/>
    <p:sldId id="264" r:id="rId10"/>
    <p:sldId id="266"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A17A60-C518-45B9-922A-E327DBDDCC6A}" type="datetimeFigureOut">
              <a:rPr lang="en-US" smtClean="0"/>
              <a:t>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D3907-2A95-4CE6-8A6D-FFC80D71CD3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a:t>
            </a:r>
            <a:r>
              <a:rPr lang="en-US" baseline="0" dirty="0" smtClean="0"/>
              <a:t> a research about Breast Cancer, its causes, and treatment.</a:t>
            </a:r>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Cancer occurs when mutation takes place in genes regulating cell growth. The mutation, in consequence, let cells divide and multiply uncontrollably. Breast cancer is a type of cancer that develops in the breast cells either in the ducts or lobules of the breast. However, it can also develop in the connective tissue or fatty tissue within the breast. With that said, Breast cancer, excluding skin cancer, is the most common cancer among women in the United States, accounting for approximately 1 in 3 cancers. In the United States alone, the health sector diagnosed more than 250,000 new cases in 2017 (</a:t>
            </a:r>
            <a:r>
              <a:rPr lang="en-US" sz="1200" kern="1200" dirty="0" err="1" smtClean="0">
                <a:solidFill>
                  <a:schemeClr val="tx1"/>
                </a:solidFill>
                <a:latin typeface="+mn-lt"/>
                <a:ea typeface="+mn-ea"/>
                <a:cs typeface="+mn-cs"/>
              </a:rPr>
              <a:t>Waks</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Winer</a:t>
            </a:r>
            <a:r>
              <a:rPr lang="en-US" sz="1200" kern="1200" dirty="0" smtClean="0">
                <a:solidFill>
                  <a:schemeClr val="tx1"/>
                </a:solidFill>
                <a:latin typeface="+mn-lt"/>
                <a:ea typeface="+mn-ea"/>
                <a:cs typeface="+mn-cs"/>
              </a:rPr>
              <a:t>, 2019). Sadly, studies report the </a:t>
            </a:r>
            <a:r>
              <a:rPr lang="en-US" sz="1200" kern="1200" dirty="0" err="1" smtClean="0">
                <a:solidFill>
                  <a:schemeClr val="tx1"/>
                </a:solidFill>
                <a:latin typeface="+mn-lt"/>
                <a:ea typeface="+mn-ea"/>
                <a:cs typeface="+mn-cs"/>
              </a:rPr>
              <a:t>incidenceto</a:t>
            </a:r>
            <a:r>
              <a:rPr lang="en-US" sz="1200" kern="1200" dirty="0" smtClean="0">
                <a:solidFill>
                  <a:schemeClr val="tx1"/>
                </a:solidFill>
                <a:latin typeface="+mn-lt"/>
                <a:ea typeface="+mn-ea"/>
                <a:cs typeface="+mn-cs"/>
              </a:rPr>
              <a:t> be increasing in several developing countries. Incidentally, after lung cancer, it is the second leading cause of cancer death among women. Breast cancer has emerged as a public health concern requiring extra attention. Therefore, this article attempts to describe the roots of the </a:t>
            </a:r>
            <a:r>
              <a:rPr lang="en-US" sz="1200" kern="1200" dirty="0" err="1" smtClean="0">
                <a:solidFill>
                  <a:schemeClr val="tx1"/>
                </a:solidFill>
                <a:latin typeface="+mn-lt"/>
                <a:ea typeface="+mn-ea"/>
                <a:cs typeface="+mn-cs"/>
              </a:rPr>
              <a:t>disease,the</a:t>
            </a:r>
            <a:r>
              <a:rPr lang="en-US" sz="1200" kern="1200" dirty="0" smtClean="0">
                <a:solidFill>
                  <a:schemeClr val="tx1"/>
                </a:solidFill>
                <a:latin typeface="+mn-lt"/>
                <a:ea typeface="+mn-ea"/>
                <a:cs typeface="+mn-cs"/>
              </a:rPr>
              <a:t> risk factors, the prevalence, and the treatment.</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Experts may not easily diagnose breast cancer at its early stages because of a lack of symptoms; however, experts can see the abnormality on a mammogram and the disease </a:t>
            </a:r>
            <a:r>
              <a:rPr lang="en-US" sz="1200" kern="1200" dirty="0" err="1" smtClean="0">
                <a:solidFill>
                  <a:schemeClr val="tx1"/>
                </a:solidFill>
                <a:latin typeface="+mn-lt"/>
                <a:ea typeface="+mn-ea"/>
                <a:cs typeface="+mn-cs"/>
              </a:rPr>
              <a:t>treated.The</a:t>
            </a:r>
            <a:r>
              <a:rPr lang="en-US" sz="1200" kern="1200" dirty="0" smtClean="0">
                <a:solidFill>
                  <a:schemeClr val="tx1"/>
                </a:solidFill>
                <a:latin typeface="+mn-lt"/>
                <a:ea typeface="+mn-ea"/>
                <a:cs typeface="+mn-cs"/>
              </a:rPr>
              <a:t> different types of breast cancer have considerably varied symptoms. Nevertheless, the most common symptoms include, a new breast lump that never existed before, breast pain, nipple discharge other than milk, swelling of all breast parts, sudden change of breast shape, among others. Although not all lumps are cancer, a new lump in the breast that never existed before is always the first sign of the disease (Herndon &amp; Holland, 2019). Depending on the size of the tumor, breast cancer can be divided into stages from 0 to 5 with cancers that are large and have invaded nearby organs or tissues considered to be at a higher stage than ones still contained in the breast.</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as stated above, occurs in the breast in which the breast cells grow uncontrollably. Often, the uncontrolled cancer cells invade other healthy breast tissue and get up to the lymph nodes below the arms. The cancer cells use the lymph node as the primary pathway through which they move to other parts of the body. In the above </a:t>
            </a:r>
            <a:r>
              <a:rPr lang="en-US" sz="1200" kern="1200" dirty="0" err="1" smtClean="0">
                <a:solidFill>
                  <a:schemeClr val="tx1"/>
                </a:solidFill>
                <a:latin typeface="+mn-lt"/>
                <a:ea typeface="+mn-ea"/>
                <a:cs typeface="+mn-cs"/>
              </a:rPr>
              <a:t>sense,scholars</a:t>
            </a:r>
            <a:r>
              <a:rPr lang="en-US" sz="1200" kern="1200" dirty="0" smtClean="0">
                <a:solidFill>
                  <a:schemeClr val="tx1"/>
                </a:solidFill>
                <a:latin typeface="+mn-lt"/>
                <a:ea typeface="+mn-ea"/>
                <a:cs typeface="+mn-cs"/>
              </a:rPr>
              <a:t> categorize breast cancer into two major categories; invasive and noninvasive (Herndon&amp; Holland, 2019). Whereas invasive cancer spreads from breast glands or ducts to other breast parts, noninvasive cancer does not spread from its original tissue. From the two categories, the most common types of cancer include; Lobular carcinoma in situ, </a:t>
            </a:r>
            <a:r>
              <a:rPr lang="en-US" sz="1200" kern="1200" dirty="0" err="1" smtClean="0">
                <a:solidFill>
                  <a:schemeClr val="tx1"/>
                </a:solidFill>
                <a:latin typeface="+mn-lt"/>
                <a:ea typeface="+mn-ea"/>
                <a:cs typeface="+mn-cs"/>
              </a:rPr>
              <a:t>ductal</a:t>
            </a:r>
            <a:r>
              <a:rPr lang="en-US" sz="1200" kern="1200" dirty="0" smtClean="0">
                <a:solidFill>
                  <a:schemeClr val="tx1"/>
                </a:solidFill>
                <a:latin typeface="+mn-lt"/>
                <a:ea typeface="+mn-ea"/>
                <a:cs typeface="+mn-cs"/>
              </a:rPr>
              <a:t> carcinoma in situ, invasive </a:t>
            </a:r>
            <a:r>
              <a:rPr lang="en-US" sz="1200" kern="1200" dirty="0" err="1" smtClean="0">
                <a:solidFill>
                  <a:schemeClr val="tx1"/>
                </a:solidFill>
                <a:latin typeface="+mn-lt"/>
                <a:ea typeface="+mn-ea"/>
                <a:cs typeface="+mn-cs"/>
              </a:rPr>
              <a:t>ductal</a:t>
            </a:r>
            <a:r>
              <a:rPr lang="en-US" sz="1200" kern="1200" dirty="0" smtClean="0">
                <a:solidFill>
                  <a:schemeClr val="tx1"/>
                </a:solidFill>
                <a:latin typeface="+mn-lt"/>
                <a:ea typeface="+mn-ea"/>
                <a:cs typeface="+mn-cs"/>
              </a:rPr>
              <a:t> carcinoma (the most common type, 50%-75% of patients), and Invasive lobular carcinoma.</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Biological attributions, to begin with, include genetics, age, height, breast condition, among others. Studies estimate that individuals with a first-degree relative with breast cancer history have higher chances of developing the disease compared to the ones without. Besides, the most considerable risk is evident in post-menopausal women indicating that the risks increase with age. Furthermore, high breast density,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asserts, increases the chances of developing breast </a:t>
            </a:r>
            <a:r>
              <a:rPr lang="en-US" sz="1200" kern="1200" dirty="0" err="1" smtClean="0">
                <a:solidFill>
                  <a:schemeClr val="tx1"/>
                </a:solidFill>
                <a:latin typeface="+mn-lt"/>
                <a:ea typeface="+mn-ea"/>
                <a:cs typeface="+mn-cs"/>
              </a:rPr>
              <a:t>cancer.v</a:t>
            </a:r>
            <a:r>
              <a:rPr lang="en-US" sz="1200" kern="1200" dirty="0" smtClean="0">
                <a:solidFill>
                  <a:schemeClr val="tx1"/>
                </a:solidFill>
                <a:latin typeface="+mn-lt"/>
                <a:ea typeface="+mn-ea"/>
                <a:cs typeface="+mn-cs"/>
              </a:rPr>
              <a:t> In fact, studies estimate that women with more than 75% breast density are four times likely to develop breast cancer than those with less breast tissue. Notably, some scientific evidence associates taller height, among other demographic factors, with increased cancer risk.</a:t>
            </a:r>
          </a:p>
        </p:txBody>
      </p:sp>
      <p:sp>
        <p:nvSpPr>
          <p:cNvPr id="4" name="Slide Number Placeholder 3"/>
          <p:cNvSpPr>
            <a:spLocks noGrp="1"/>
          </p:cNvSpPr>
          <p:nvPr>
            <p:ph type="sldNum" sz="quarter" idx="10"/>
          </p:nvPr>
        </p:nvSpPr>
        <p:spPr/>
        <p:txBody>
          <a:bodyPr/>
          <a:lstStyle/>
          <a:p>
            <a:fld id="{F3DD3907-2A95-4CE6-8A6D-FFC80D71CD34}"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Also, experts have associated several environmental factors with increased breast cancer risk. Although some other aspects are still under study, among the environmental risks, include exposure to pesticide agents, exposure to traffic emission, and exposure to heavy metal cadmium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2014).However, a British journal of cancer argues that environmental factors do not actively modify the association between susceptibility loci and breast cancer risk (Rudolph et al., 2016). The journal explains that ecological interactions are of small to moderate magnitude, therefore, unlikely to improve risk prediction individually, but rather effective when combined.  </a:t>
            </a:r>
          </a:p>
          <a:p>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Lifestyle, scholars assert, is a significant risk factor not only for breast cancer but all types of cancer. </a:t>
            </a:r>
            <a:r>
              <a:rPr lang="en-US" sz="1200" kern="1200" dirty="0" err="1" smtClean="0">
                <a:solidFill>
                  <a:schemeClr val="tx1"/>
                </a:solidFill>
                <a:latin typeface="+mn-lt"/>
                <a:ea typeface="+mn-ea"/>
                <a:cs typeface="+mn-cs"/>
              </a:rPr>
              <a:t>Dumalaon-Canaria</a:t>
            </a:r>
            <a:r>
              <a:rPr lang="en-US" sz="1200" kern="1200" dirty="0" smtClean="0">
                <a:solidFill>
                  <a:schemeClr val="tx1"/>
                </a:solidFill>
                <a:latin typeface="+mn-lt"/>
                <a:ea typeface="+mn-ea"/>
                <a:cs typeface="+mn-cs"/>
              </a:rPr>
              <a:t> et al. confirm that there is convincing evidence that physical activity substantially reduces the chances of post-menopausal women developing breast cancer. For pre-menopausal women, however, the authors argue, there is no sufficient evidence that physical activity reduces breast cancer risk. Despite the limited research on diet-breast cancer correlation, scholars say that a high-fat diet arguably increases the chances of developing breast cancer among postmenopausal women. In that sense, experts as well relate weight gain and abdominal body fat with increased risk for breast cancer in post-menopausal women. Vital to note among lifestyle behavior is alcohol consumption, a carcinogenic agent that evidence has shown to increase breast cancer risk. Therefore, modifying one’s lifestyle behavior is vital in controlling and modifying cancer risks.</a:t>
            </a:r>
          </a:p>
        </p:txBody>
      </p:sp>
      <p:sp>
        <p:nvSpPr>
          <p:cNvPr id="4" name="Slide Number Placeholder 3"/>
          <p:cNvSpPr>
            <a:spLocks noGrp="1"/>
          </p:cNvSpPr>
          <p:nvPr>
            <p:ph type="sldNum" sz="quarter" idx="10"/>
          </p:nvPr>
        </p:nvSpPr>
        <p:spPr/>
        <p:txBody>
          <a:bodyPr/>
          <a:lstStyle/>
          <a:p>
            <a:fld id="{F3DD3907-2A95-4CE6-8A6D-FFC80D71CD34}"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can be treated, though the treatment of the disease primarily depends on the stage of the patient’s breast cancer, the extent of the cancer cells invasion, and the size of the tumor. Nonetheless, surgery, according to Herndon and Holland (2019), is often the most common breast cancer treatment. There exist, however, other additional treatments including, chemotherapy, radiation, hormone therapy, and targeted </a:t>
            </a:r>
            <a:r>
              <a:rPr lang="en-US" sz="1200" kern="1200" dirty="0" err="1" smtClean="0">
                <a:solidFill>
                  <a:schemeClr val="tx1"/>
                </a:solidFill>
                <a:latin typeface="+mn-lt"/>
                <a:ea typeface="+mn-ea"/>
                <a:cs typeface="+mn-cs"/>
              </a:rPr>
              <a:t>therapy.Waks</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Winer</a:t>
            </a:r>
            <a:r>
              <a:rPr lang="en-US" sz="1200" kern="1200" dirty="0" smtClean="0">
                <a:solidFill>
                  <a:schemeClr val="tx1"/>
                </a:solidFill>
                <a:latin typeface="+mn-lt"/>
                <a:ea typeface="+mn-ea"/>
                <a:cs typeface="+mn-cs"/>
              </a:rPr>
              <a:t> (2019), reports that 62% of breast cancers in the US are confined to the breast during diagnosis while only 6% are metastatic, has spread to distant parts from the breast and its regional lymph </a:t>
            </a:r>
            <a:r>
              <a:rPr lang="en-US" sz="1200" kern="1200" dirty="0" err="1" smtClean="0">
                <a:solidFill>
                  <a:schemeClr val="tx1"/>
                </a:solidFill>
                <a:latin typeface="+mn-lt"/>
                <a:ea typeface="+mn-ea"/>
                <a:cs typeface="+mn-cs"/>
              </a:rPr>
              <a:t>node.The</a:t>
            </a:r>
            <a:r>
              <a:rPr lang="en-US" sz="1200" kern="1200" dirty="0" smtClean="0">
                <a:solidFill>
                  <a:schemeClr val="tx1"/>
                </a:solidFill>
                <a:latin typeface="+mn-lt"/>
                <a:ea typeface="+mn-ea"/>
                <a:cs typeface="+mn-cs"/>
              </a:rPr>
              <a:t> authors affirm that, in treating </a:t>
            </a:r>
            <a:r>
              <a:rPr lang="en-US" sz="1200" kern="1200" dirty="0" err="1" smtClean="0">
                <a:solidFill>
                  <a:schemeClr val="tx1"/>
                </a:solidFill>
                <a:latin typeface="+mn-lt"/>
                <a:ea typeface="+mn-ea"/>
                <a:cs typeface="+mn-cs"/>
              </a:rPr>
              <a:t>nonmetastatic</a:t>
            </a:r>
            <a:r>
              <a:rPr lang="en-US" sz="1200" kern="1200" dirty="0" smtClean="0">
                <a:solidFill>
                  <a:schemeClr val="tx1"/>
                </a:solidFill>
                <a:latin typeface="+mn-lt"/>
                <a:ea typeface="+mn-ea"/>
                <a:cs typeface="+mn-cs"/>
              </a:rPr>
              <a:t> cancer, the therapy not only aims at eradicating the tumor from the breast and local lymph node but also preventing metastatic recurrence. While in treating metastatic breast cancer, the treatment aims at prolonging life and symptom palliation because this type of cancer is currently incurable.</a:t>
            </a:r>
          </a:p>
        </p:txBody>
      </p:sp>
      <p:sp>
        <p:nvSpPr>
          <p:cNvPr id="4" name="Slide Number Placeholder 3"/>
          <p:cNvSpPr>
            <a:spLocks noGrp="1"/>
          </p:cNvSpPr>
          <p:nvPr>
            <p:ph type="sldNum" sz="quarter" idx="10"/>
          </p:nvPr>
        </p:nvSpPr>
        <p:spPr/>
        <p:txBody>
          <a:bodyPr/>
          <a:lstStyle/>
          <a:p>
            <a:fld id="{F3DD3907-2A95-4CE6-8A6D-FFC80D71CD34}"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Breast cancer is the leading cause of cancer deaths among women. The disease has shown a dramatic increase over recent years both in developed and developing </a:t>
            </a:r>
            <a:r>
              <a:rPr lang="en-US" sz="1200" kern="1200" dirty="0" err="1" smtClean="0">
                <a:solidFill>
                  <a:schemeClr val="tx1"/>
                </a:solidFill>
                <a:latin typeface="+mn-lt"/>
                <a:ea typeface="+mn-ea"/>
                <a:cs typeface="+mn-cs"/>
              </a:rPr>
              <a:t>countries.Although</a:t>
            </a:r>
            <a:r>
              <a:rPr lang="en-US" sz="1200" kern="1200" dirty="0" smtClean="0">
                <a:solidFill>
                  <a:schemeClr val="tx1"/>
                </a:solidFill>
                <a:latin typeface="+mn-lt"/>
                <a:ea typeface="+mn-ea"/>
                <a:cs typeface="+mn-cs"/>
              </a:rPr>
              <a:t> research does not vividly establish the causal attributions, scientific evidence associate the disease to several risk factors including but not limited to, lifestyle factors, environmental factors, and biological </a:t>
            </a:r>
            <a:r>
              <a:rPr lang="en-US" sz="1200" kern="1200" dirty="0" err="1" smtClean="0">
                <a:solidFill>
                  <a:schemeClr val="tx1"/>
                </a:solidFill>
                <a:latin typeface="+mn-lt"/>
                <a:ea typeface="+mn-ea"/>
                <a:cs typeface="+mn-cs"/>
              </a:rPr>
              <a:t>factors.Although</a:t>
            </a:r>
            <a:r>
              <a:rPr lang="en-US" sz="1200" kern="1200" dirty="0" smtClean="0">
                <a:solidFill>
                  <a:schemeClr val="tx1"/>
                </a:solidFill>
                <a:latin typeface="+mn-lt"/>
                <a:ea typeface="+mn-ea"/>
                <a:cs typeface="+mn-cs"/>
              </a:rPr>
              <a:t> there exist some risk factors that one can't control, living a healthy lifestyle, going for regular screenings, and following preventive measures recommended by health experts can help reduce vulnerability to breast cancer.</a:t>
            </a:r>
          </a:p>
        </p:txBody>
      </p:sp>
      <p:sp>
        <p:nvSpPr>
          <p:cNvPr id="4" name="Slide Number Placeholder 3"/>
          <p:cNvSpPr>
            <a:spLocks noGrp="1"/>
          </p:cNvSpPr>
          <p:nvPr>
            <p:ph type="sldNum" sz="quarter" idx="10"/>
          </p:nvPr>
        </p:nvSpPr>
        <p:spPr/>
        <p:txBody>
          <a:bodyPr/>
          <a:lstStyle/>
          <a:p>
            <a:fld id="{F3DD3907-2A95-4CE6-8A6D-FFC80D71CD34}"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Breast cancer is the leading cause of cancer deaths among women. The disease has shown a dramatic increase over recent years both in developed and developing countries. Although research does not vividly establish the causal attributions, scientific evidence associate the disease to several risk factors including but not limited to, lifestyle factors, environmental factors, and biological factors. Although there exist some risk factors that one can't control, living a healthy lifestyle, going for regular screenings, and following preventive measures recommended by health experts can help reduce vulnerability to breast cancer.</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3DD3907-2A95-4CE6-8A6D-FFC80D71CD34}"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the</a:t>
            </a:r>
            <a:r>
              <a:rPr lang="en-US" baseline="0" dirty="0" smtClean="0"/>
              <a:t> reference sources that I used in this research </a:t>
            </a:r>
            <a:r>
              <a:rPr lang="en-US" baseline="0" dirty="0" err="1" smtClean="0"/>
              <a:t>papaer</a:t>
            </a:r>
            <a:endParaRPr lang="en-US" dirty="0"/>
          </a:p>
        </p:txBody>
      </p:sp>
      <p:sp>
        <p:nvSpPr>
          <p:cNvPr id="4" name="Slide Number Placeholder 3"/>
          <p:cNvSpPr>
            <a:spLocks noGrp="1"/>
          </p:cNvSpPr>
          <p:nvPr>
            <p:ph type="sldNum" sz="quarter" idx="10"/>
          </p:nvPr>
        </p:nvSpPr>
        <p:spPr/>
        <p:txBody>
          <a:bodyPr/>
          <a:lstStyle/>
          <a:p>
            <a:fld id="{F3DD3907-2A95-4CE6-8A6D-FFC80D71CD34}"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221CF07-836E-4702-A5E7-B1FAEB2E23B3}" type="datetimeFigureOut">
              <a:rPr lang="en-US" smtClean="0"/>
              <a:t>2/4/2020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358E71B-4C18-4A30-9183-1A1E8AD74BF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C358E71B-4C18-4A30-9183-1A1E8AD74BF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6221CF07-836E-4702-A5E7-B1FAEB2E23B3}" type="datetimeFigureOut">
              <a:rPr lang="en-US" smtClean="0"/>
              <a:t>2/4/2020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358E71B-4C18-4A30-9183-1A1E8AD74BF4}"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358E71B-4C18-4A30-9183-1A1E8AD74BF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6221CF07-836E-4702-A5E7-B1FAEB2E23B3}" type="datetimeFigureOut">
              <a:rPr lang="en-US" smtClean="0"/>
              <a:t>2/4/2020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358E71B-4C18-4A30-9183-1A1E8AD74BF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221CF07-836E-4702-A5E7-B1FAEB2E23B3}" type="datetimeFigureOut">
              <a:rPr lang="en-US" smtClean="0"/>
              <a:t>2/4/2020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358E71B-4C18-4A30-9183-1A1E8AD74BF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Breast Cancer Research</a:t>
            </a:r>
            <a:endParaRPr lang="en-US" dirty="0"/>
          </a:p>
        </p:txBody>
      </p:sp>
      <p:sp>
        <p:nvSpPr>
          <p:cNvPr id="3" name="Subtitle 2"/>
          <p:cNvSpPr>
            <a:spLocks noGrp="1"/>
          </p:cNvSpPr>
          <p:nvPr>
            <p:ph type="subTitle" idx="1"/>
          </p:nvPr>
        </p:nvSpPr>
        <p:spPr/>
        <p:txBody>
          <a:bodyPr/>
          <a:lstStyle/>
          <a:p>
            <a:r>
              <a:rPr lang="en-US" dirty="0" smtClean="0"/>
              <a:t>Causes and Treatment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609416"/>
            <a:ext cx="4648200" cy="4846320"/>
          </a:xfrm>
        </p:spPr>
        <p:txBody>
          <a:bodyPr>
            <a:normAutofit/>
          </a:bodyPr>
          <a:lstStyle/>
          <a:p>
            <a:r>
              <a:rPr lang="en-US" dirty="0"/>
              <a:t>Cancer occurs when mutation takes place in genes regulating cell growth. </a:t>
            </a:r>
            <a:endParaRPr lang="en-US" dirty="0" smtClean="0"/>
          </a:p>
          <a:p>
            <a:r>
              <a:rPr lang="en-US" dirty="0" smtClean="0"/>
              <a:t>Breast cancer develops </a:t>
            </a:r>
            <a:r>
              <a:rPr lang="en-US" dirty="0"/>
              <a:t>in the breast cells either in the ducts or lobules of the breast</a:t>
            </a:r>
            <a:r>
              <a:rPr lang="en-US" dirty="0" smtClean="0"/>
              <a:t>.</a:t>
            </a:r>
          </a:p>
        </p:txBody>
      </p:sp>
      <p:pic>
        <p:nvPicPr>
          <p:cNvPr id="4" name="Picture 3" descr="breast caa.jpg"/>
          <p:cNvPicPr>
            <a:picLocks noChangeAspect="1"/>
          </p:cNvPicPr>
          <p:nvPr/>
        </p:nvPicPr>
        <p:blipFill>
          <a:blip r:embed="rId3"/>
          <a:stretch>
            <a:fillRect/>
          </a:stretch>
        </p:blipFill>
        <p:spPr>
          <a:xfrm>
            <a:off x="4953000" y="1447800"/>
            <a:ext cx="2819400" cy="3429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and Symptoms</a:t>
            </a:r>
            <a:endParaRPr lang="en-US" dirty="0"/>
          </a:p>
        </p:txBody>
      </p:sp>
      <p:sp>
        <p:nvSpPr>
          <p:cNvPr id="3" name="Content Placeholder 2"/>
          <p:cNvSpPr>
            <a:spLocks noGrp="1"/>
          </p:cNvSpPr>
          <p:nvPr>
            <p:ph idx="1"/>
          </p:nvPr>
        </p:nvSpPr>
        <p:spPr>
          <a:xfrm>
            <a:off x="457200" y="1609416"/>
            <a:ext cx="4114800" cy="4846320"/>
          </a:xfrm>
        </p:spPr>
        <p:txBody>
          <a:bodyPr>
            <a:normAutofit/>
          </a:bodyPr>
          <a:lstStyle/>
          <a:p>
            <a:pPr marL="514350" indent="-514350">
              <a:buFont typeface="+mj-lt"/>
              <a:buAutoNum type="alphaLcParenR"/>
            </a:pPr>
            <a:r>
              <a:rPr lang="en-US" dirty="0" smtClean="0"/>
              <a:t>breast pain</a:t>
            </a:r>
          </a:p>
          <a:p>
            <a:pPr marL="514350" indent="-514350">
              <a:buFont typeface="+mj-lt"/>
              <a:buAutoNum type="alphaLcParenR"/>
            </a:pPr>
            <a:r>
              <a:rPr lang="en-US" dirty="0" smtClean="0"/>
              <a:t> </a:t>
            </a:r>
            <a:r>
              <a:rPr lang="en-US" dirty="0"/>
              <a:t>nipple discharge other than </a:t>
            </a:r>
            <a:r>
              <a:rPr lang="en-US" dirty="0" smtClean="0"/>
              <a:t>milk</a:t>
            </a:r>
          </a:p>
          <a:p>
            <a:pPr marL="514350" indent="-514350">
              <a:buFont typeface="+mj-lt"/>
              <a:buAutoNum type="alphaLcParenR"/>
            </a:pPr>
            <a:r>
              <a:rPr lang="en-US" dirty="0" smtClean="0"/>
              <a:t> </a:t>
            </a:r>
            <a:r>
              <a:rPr lang="en-US" dirty="0"/>
              <a:t>swelling of all breast </a:t>
            </a:r>
            <a:r>
              <a:rPr lang="en-US" dirty="0" smtClean="0"/>
              <a:t>parts</a:t>
            </a:r>
          </a:p>
          <a:p>
            <a:pPr marL="514350" indent="-514350">
              <a:buFont typeface="+mj-lt"/>
              <a:buAutoNum type="alphaLcParenR"/>
            </a:pPr>
            <a:r>
              <a:rPr lang="en-US" dirty="0" smtClean="0"/>
              <a:t> </a:t>
            </a:r>
            <a:r>
              <a:rPr lang="en-US" dirty="0"/>
              <a:t>sudden change of breast shape, among others. </a:t>
            </a:r>
          </a:p>
        </p:txBody>
      </p:sp>
      <p:pic>
        <p:nvPicPr>
          <p:cNvPr id="4" name="Picture 3" descr="breast caa2.jpg"/>
          <p:cNvPicPr>
            <a:picLocks noChangeAspect="1"/>
          </p:cNvPicPr>
          <p:nvPr/>
        </p:nvPicPr>
        <p:blipFill>
          <a:blip r:embed="rId3"/>
          <a:stretch>
            <a:fillRect/>
          </a:stretch>
        </p:blipFill>
        <p:spPr>
          <a:xfrm>
            <a:off x="5943600" y="533400"/>
            <a:ext cx="2362200" cy="1828800"/>
          </a:xfrm>
          <a:prstGeom prst="rect">
            <a:avLst/>
          </a:prstGeom>
        </p:spPr>
      </p:pic>
      <p:pic>
        <p:nvPicPr>
          <p:cNvPr id="5" name="Picture 4" descr="breast caa3.jpg"/>
          <p:cNvPicPr>
            <a:picLocks noChangeAspect="1"/>
          </p:cNvPicPr>
          <p:nvPr/>
        </p:nvPicPr>
        <p:blipFill>
          <a:blip r:embed="rId4"/>
          <a:stretch>
            <a:fillRect/>
          </a:stretch>
        </p:blipFill>
        <p:spPr>
          <a:xfrm>
            <a:off x="6286500" y="4953000"/>
            <a:ext cx="2857500" cy="1600200"/>
          </a:xfrm>
          <a:prstGeom prst="rect">
            <a:avLst/>
          </a:prstGeom>
        </p:spPr>
      </p:pic>
      <p:pic>
        <p:nvPicPr>
          <p:cNvPr id="6" name="Picture 5" descr="breast caa4.jpg"/>
          <p:cNvPicPr>
            <a:picLocks noChangeAspect="1"/>
          </p:cNvPicPr>
          <p:nvPr/>
        </p:nvPicPr>
        <p:blipFill>
          <a:blip r:embed="rId5"/>
          <a:stretch>
            <a:fillRect/>
          </a:stretch>
        </p:blipFill>
        <p:spPr>
          <a:xfrm>
            <a:off x="5867400" y="2438400"/>
            <a:ext cx="3124200" cy="2438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Breast Cancer</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Uncontrollable growth of Breast Cells</a:t>
            </a:r>
          </a:p>
          <a:p>
            <a:r>
              <a:rPr lang="en-US" dirty="0"/>
              <a:t>Often, the uncontrolled cancer </a:t>
            </a:r>
            <a:r>
              <a:rPr lang="en-US" dirty="0" smtClean="0"/>
              <a:t>cells</a:t>
            </a:r>
          </a:p>
          <a:p>
            <a:r>
              <a:rPr lang="en-US" dirty="0" smtClean="0"/>
              <a:t>The </a:t>
            </a:r>
            <a:r>
              <a:rPr lang="en-US" dirty="0"/>
              <a:t>cancer cells use the lymph node as the primary pathway through which they move to other parts of the body. </a:t>
            </a:r>
            <a:endParaRPr lang="en-US" dirty="0" smtClean="0"/>
          </a:p>
          <a:p>
            <a:r>
              <a:rPr lang="en-US" dirty="0" smtClean="0"/>
              <a:t>invasive </a:t>
            </a:r>
            <a:r>
              <a:rPr lang="en-US" dirty="0"/>
              <a:t>cancer spreads from breast glands or ducts to other breast </a:t>
            </a:r>
            <a:r>
              <a:rPr lang="en-US" dirty="0" smtClean="0"/>
              <a:t>parts</a:t>
            </a:r>
          </a:p>
          <a:p>
            <a:r>
              <a:rPr lang="en-US" dirty="0" smtClean="0"/>
              <a:t>noninvasive </a:t>
            </a:r>
            <a:r>
              <a:rPr lang="en-US" dirty="0"/>
              <a:t>cancer does not spread from its original tissue. </a:t>
            </a:r>
            <a:endParaRPr lang="en-US" dirty="0" smtClean="0"/>
          </a:p>
          <a:p>
            <a:r>
              <a:rPr lang="en-US" dirty="0" smtClean="0"/>
              <a:t>the </a:t>
            </a:r>
            <a:r>
              <a:rPr lang="en-US" dirty="0"/>
              <a:t>most common types of cancer include; Lobular carcinoma in situ, </a:t>
            </a:r>
            <a:r>
              <a:rPr lang="en-US" dirty="0" err="1"/>
              <a:t>ductal</a:t>
            </a:r>
            <a:r>
              <a:rPr lang="en-US" dirty="0"/>
              <a:t> carcinoma in situ, invasive </a:t>
            </a:r>
            <a:r>
              <a:rPr lang="en-US" dirty="0" err="1"/>
              <a:t>ductal</a:t>
            </a:r>
            <a:r>
              <a:rPr lang="en-US" dirty="0"/>
              <a:t> carcinoma (the most common type, 50%-75% of patients), and Invasive lobular carcinoma.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Risk Factors of Breast Cancer</a:t>
            </a:r>
            <a:endParaRPr lang="en-US" dirty="0"/>
          </a:p>
        </p:txBody>
      </p:sp>
      <p:sp>
        <p:nvSpPr>
          <p:cNvPr id="3" name="Content Placeholder 2"/>
          <p:cNvSpPr>
            <a:spLocks noGrp="1"/>
          </p:cNvSpPr>
          <p:nvPr>
            <p:ph idx="1"/>
          </p:nvPr>
        </p:nvSpPr>
        <p:spPr/>
        <p:txBody>
          <a:bodyPr>
            <a:normAutofit fontScale="77500" lnSpcReduction="20000"/>
          </a:bodyPr>
          <a:lstStyle/>
          <a:p>
            <a:r>
              <a:rPr lang="en-US" dirty="0"/>
              <a:t>Biological attributions, </a:t>
            </a:r>
            <a:endParaRPr lang="en-US" dirty="0" smtClean="0"/>
          </a:p>
          <a:p>
            <a:r>
              <a:rPr lang="en-US" dirty="0" smtClean="0"/>
              <a:t>This include </a:t>
            </a:r>
            <a:r>
              <a:rPr lang="en-US" dirty="0"/>
              <a:t>genetics, age, height, breast condition, among others. </a:t>
            </a:r>
            <a:endParaRPr lang="en-US" dirty="0" smtClean="0"/>
          </a:p>
          <a:p>
            <a:r>
              <a:rPr lang="en-US" dirty="0"/>
              <a:t>I</a:t>
            </a:r>
            <a:r>
              <a:rPr lang="en-US" dirty="0" smtClean="0"/>
              <a:t>ndividuals </a:t>
            </a:r>
            <a:r>
              <a:rPr lang="en-US" dirty="0"/>
              <a:t>with a first-degree relative with breast cancer history have higher chances of developing the disease compared to the ones without. </a:t>
            </a:r>
            <a:endParaRPr lang="en-US" dirty="0" smtClean="0"/>
          </a:p>
          <a:p>
            <a:r>
              <a:rPr lang="en-US" dirty="0" smtClean="0"/>
              <a:t>Besides</a:t>
            </a:r>
            <a:r>
              <a:rPr lang="en-US" dirty="0"/>
              <a:t>, the most considerable risk is evident in post-menopausal women indicating that the risks increase with age. </a:t>
            </a:r>
            <a:endParaRPr lang="en-US" dirty="0" smtClean="0"/>
          </a:p>
          <a:p>
            <a:r>
              <a:rPr lang="en-US" dirty="0" smtClean="0"/>
              <a:t>Furthermore</a:t>
            </a:r>
            <a:r>
              <a:rPr lang="en-US" dirty="0"/>
              <a:t>, high breast density, </a:t>
            </a:r>
            <a:r>
              <a:rPr lang="en-US" dirty="0" err="1"/>
              <a:t>Dumalaon-Canaria</a:t>
            </a:r>
            <a:r>
              <a:rPr lang="en-US" dirty="0"/>
              <a:t> et al. asserts, increases the chances of developing breast </a:t>
            </a:r>
            <a:r>
              <a:rPr lang="en-US" dirty="0" err="1"/>
              <a:t>cance</a:t>
            </a:r>
            <a:r>
              <a:rPr lang="en-US" dirty="0"/>
              <a:t>. </a:t>
            </a:r>
            <a:endParaRPr lang="en-US" dirty="0" smtClean="0"/>
          </a:p>
          <a:p>
            <a:r>
              <a:rPr lang="en-US" dirty="0"/>
              <a:t>W</a:t>
            </a:r>
            <a:r>
              <a:rPr lang="en-US" dirty="0" smtClean="0"/>
              <a:t>omen </a:t>
            </a:r>
            <a:r>
              <a:rPr lang="en-US" dirty="0"/>
              <a:t>with more than 75% breast density are four times likely to develop breast cancer than those with less breast tissue. </a:t>
            </a:r>
            <a:endParaRPr lang="en-US" dirty="0" smtClean="0"/>
          </a:p>
          <a:p>
            <a:r>
              <a:rPr lang="en-US" dirty="0"/>
              <a:t>S</a:t>
            </a:r>
            <a:r>
              <a:rPr lang="en-US" dirty="0" smtClean="0"/>
              <a:t>ome </a:t>
            </a:r>
            <a:r>
              <a:rPr lang="en-US" dirty="0"/>
              <a:t>scientific evidence associates taller height, among other demographic factors, with increased cancer risk</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Risks</a:t>
            </a:r>
            <a:endParaRPr lang="en-US" dirty="0"/>
          </a:p>
        </p:txBody>
      </p:sp>
      <p:sp>
        <p:nvSpPr>
          <p:cNvPr id="3" name="Content Placeholder 2"/>
          <p:cNvSpPr>
            <a:spLocks noGrp="1"/>
          </p:cNvSpPr>
          <p:nvPr>
            <p:ph idx="1"/>
          </p:nvPr>
        </p:nvSpPr>
        <p:spPr/>
        <p:txBody>
          <a:bodyPr>
            <a:normAutofit/>
          </a:bodyPr>
          <a:lstStyle/>
          <a:p>
            <a:r>
              <a:rPr lang="en-US" dirty="0" smtClean="0"/>
              <a:t>exposure </a:t>
            </a:r>
            <a:r>
              <a:rPr lang="en-US" dirty="0"/>
              <a:t>to pesticide </a:t>
            </a:r>
            <a:r>
              <a:rPr lang="en-US" dirty="0" smtClean="0"/>
              <a:t>agents </a:t>
            </a:r>
          </a:p>
          <a:p>
            <a:r>
              <a:rPr lang="en-US" dirty="0" smtClean="0"/>
              <a:t>exposure </a:t>
            </a:r>
            <a:r>
              <a:rPr lang="en-US" dirty="0"/>
              <a:t>to traffic </a:t>
            </a:r>
            <a:r>
              <a:rPr lang="en-US" dirty="0" smtClean="0"/>
              <a:t>emission</a:t>
            </a:r>
          </a:p>
          <a:p>
            <a:r>
              <a:rPr lang="en-US" dirty="0" smtClean="0"/>
              <a:t>exposure </a:t>
            </a:r>
            <a:r>
              <a:rPr lang="en-US" dirty="0"/>
              <a:t>to heavy metal cadmium </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Lifestyle</a:t>
            </a:r>
            <a:endParaRPr lang="en-US" dirty="0"/>
          </a:p>
        </p:txBody>
      </p:sp>
      <p:sp>
        <p:nvSpPr>
          <p:cNvPr id="3" name="Content Placeholder 2"/>
          <p:cNvSpPr>
            <a:spLocks noGrp="1"/>
          </p:cNvSpPr>
          <p:nvPr>
            <p:ph idx="1"/>
          </p:nvPr>
        </p:nvSpPr>
        <p:spPr/>
        <p:txBody>
          <a:bodyPr>
            <a:normAutofit/>
          </a:bodyPr>
          <a:lstStyle/>
          <a:p>
            <a:r>
              <a:rPr lang="en-US" dirty="0" smtClean="0"/>
              <a:t>physical </a:t>
            </a:r>
            <a:r>
              <a:rPr lang="en-US" dirty="0"/>
              <a:t>activity substantially reduces the chances of post-menopausal women developing breast cancer. </a:t>
            </a:r>
            <a:endParaRPr lang="en-US" dirty="0" smtClean="0"/>
          </a:p>
          <a:p>
            <a:r>
              <a:rPr lang="en-US" dirty="0" smtClean="0"/>
              <a:t>Scholars </a:t>
            </a:r>
            <a:r>
              <a:rPr lang="en-US" dirty="0"/>
              <a:t>say that a high-fat diet arguably increases the chances of developing breast cancer among postmenopausal women. </a:t>
            </a:r>
            <a:endParaRPr lang="en-US" dirty="0" smtClean="0"/>
          </a:p>
          <a:p>
            <a:r>
              <a:rPr lang="en-US" dirty="0" smtClean="0"/>
              <a:t>Weight </a:t>
            </a:r>
            <a:r>
              <a:rPr lang="en-US" dirty="0"/>
              <a:t>gain and abdominal body </a:t>
            </a:r>
            <a:r>
              <a:rPr lang="en-US" dirty="0" smtClean="0"/>
              <a:t>fat are also associated </a:t>
            </a:r>
            <a:r>
              <a:rPr lang="en-US" dirty="0"/>
              <a:t>with increased risk for breast cancer in post-menopausal women.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of Breast Cancer</a:t>
            </a:r>
            <a:endParaRPr lang="en-US" dirty="0"/>
          </a:p>
        </p:txBody>
      </p:sp>
      <p:sp>
        <p:nvSpPr>
          <p:cNvPr id="3" name="Content Placeholder 2"/>
          <p:cNvSpPr>
            <a:spLocks noGrp="1"/>
          </p:cNvSpPr>
          <p:nvPr>
            <p:ph idx="1"/>
          </p:nvPr>
        </p:nvSpPr>
        <p:spPr/>
        <p:txBody>
          <a:bodyPr>
            <a:normAutofit/>
          </a:bodyPr>
          <a:lstStyle/>
          <a:p>
            <a:r>
              <a:rPr lang="en-US" dirty="0" smtClean="0"/>
              <a:t>Surgery</a:t>
            </a:r>
          </a:p>
          <a:p>
            <a:r>
              <a:rPr lang="en-US" dirty="0" smtClean="0"/>
              <a:t>Chemotherapy</a:t>
            </a:r>
          </a:p>
          <a:p>
            <a:r>
              <a:rPr lang="en-US" dirty="0" smtClean="0"/>
              <a:t>Radiation</a:t>
            </a:r>
          </a:p>
          <a:p>
            <a:r>
              <a:rPr lang="en-US" dirty="0"/>
              <a:t>H</a:t>
            </a:r>
            <a:r>
              <a:rPr lang="en-US" dirty="0" smtClean="0"/>
              <a:t>ormone therapy and </a:t>
            </a:r>
            <a:r>
              <a:rPr lang="en-US" dirty="0"/>
              <a:t>targeted therapy</a:t>
            </a:r>
            <a:r>
              <a:rPr lang="en-US" dirty="0" smtClean="0"/>
              <a:t>.</a:t>
            </a:r>
          </a:p>
        </p:txBody>
      </p:sp>
      <p:pic>
        <p:nvPicPr>
          <p:cNvPr id="4" name="Picture 3" descr="breast cancer screen.jpg"/>
          <p:cNvPicPr>
            <a:picLocks noChangeAspect="1"/>
          </p:cNvPicPr>
          <p:nvPr/>
        </p:nvPicPr>
        <p:blipFill>
          <a:blip r:embed="rId3"/>
          <a:stretch>
            <a:fillRect/>
          </a:stretch>
        </p:blipFill>
        <p:spPr>
          <a:xfrm>
            <a:off x="2819400" y="3505200"/>
            <a:ext cx="3505200" cy="2133600"/>
          </a:xfrm>
          <a:prstGeom prst="rect">
            <a:avLst/>
          </a:prstGeom>
        </p:spPr>
      </p:pic>
      <p:graphicFrame>
        <p:nvGraphicFramePr>
          <p:cNvPr id="5" name="Table 4"/>
          <p:cNvGraphicFramePr>
            <a:graphicFrameLocks noGrp="1"/>
          </p:cNvGraphicFramePr>
          <p:nvPr/>
        </p:nvGraphicFramePr>
        <p:xfrm>
          <a:off x="1371600" y="5791200"/>
          <a:ext cx="6096000" cy="365760"/>
        </p:xfrm>
        <a:graphic>
          <a:graphicData uri="http://schemas.openxmlformats.org/drawingml/2006/table">
            <a:tbl>
              <a:tblPr firstRow="1" bandRow="1">
                <a:tableStyleId>{5C22544A-7EE6-4342-B048-85BDC9FD1C3A}</a:tableStyleId>
              </a:tblPr>
              <a:tblGrid>
                <a:gridCol w="6096000"/>
              </a:tblGrid>
              <a:tr h="137160">
                <a:tc>
                  <a:txBody>
                    <a:bodyPr/>
                    <a:lstStyle/>
                    <a:p>
                      <a:r>
                        <a:rPr lang="en-US" dirty="0" smtClean="0"/>
                        <a:t>Cancer screening process</a:t>
                      </a:r>
                      <a:endParaRPr lang="en-US"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dirty="0" smtClean="0"/>
              <a:t>Living </a:t>
            </a:r>
            <a:r>
              <a:rPr lang="en-US" dirty="0"/>
              <a:t>a healthy </a:t>
            </a:r>
            <a:r>
              <a:rPr lang="en-US" dirty="0" smtClean="0"/>
              <a:t>lifestyle</a:t>
            </a:r>
          </a:p>
          <a:p>
            <a:r>
              <a:rPr lang="en-US" dirty="0"/>
              <a:t>G</a:t>
            </a:r>
            <a:r>
              <a:rPr lang="en-US" dirty="0" smtClean="0"/>
              <a:t>oing </a:t>
            </a:r>
            <a:r>
              <a:rPr lang="en-US" dirty="0"/>
              <a:t>for regular </a:t>
            </a:r>
            <a:r>
              <a:rPr lang="en-US" dirty="0" smtClean="0"/>
              <a:t>screenings and;</a:t>
            </a:r>
          </a:p>
          <a:p>
            <a:r>
              <a:rPr lang="en-US" dirty="0"/>
              <a:t>F</a:t>
            </a:r>
            <a:r>
              <a:rPr lang="en-US" dirty="0" smtClean="0"/>
              <a:t>ollowing </a:t>
            </a:r>
            <a:r>
              <a:rPr lang="en-US" dirty="0"/>
              <a:t>preventive measures recommended by health experts can help reduce vulnerability to breast cancer</a:t>
            </a:r>
            <a:r>
              <a:rPr lang="en-US"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t>Breast cancer is the leading cause of cancer deaths among women. </a:t>
            </a:r>
            <a:endParaRPr lang="en-US" dirty="0" smtClean="0"/>
          </a:p>
          <a:p>
            <a:r>
              <a:rPr lang="en-US" dirty="0" smtClean="0"/>
              <a:t>scientific </a:t>
            </a:r>
            <a:r>
              <a:rPr lang="en-US" dirty="0" smtClean="0"/>
              <a:t>evidence associate the disease to several risk factors including but not limited to, lifestyle factors, environmental factors, and biological factors. </a:t>
            </a:r>
            <a:endParaRPr lang="en-US" dirty="0" smtClean="0"/>
          </a:p>
          <a:p>
            <a:r>
              <a:rPr lang="en-US" dirty="0" smtClean="0"/>
              <a:t>living </a:t>
            </a:r>
            <a:r>
              <a:rPr lang="en-US" dirty="0" smtClean="0"/>
              <a:t>a healthy lifestyle, going for regular screenings, and following preventive measures recommended by health experts can help reduce vulnerability to breast cancer</a:t>
            </a:r>
            <a:r>
              <a:rPr lang="en-US" dirty="0" smtClean="0"/>
              <a:t>.</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t>DeSantis</a:t>
            </a:r>
            <a:r>
              <a:rPr lang="en-US" dirty="0"/>
              <a:t>, C., Ma, J., Bryan, L., &amp; </a:t>
            </a:r>
            <a:r>
              <a:rPr lang="en-US" dirty="0" err="1"/>
              <a:t>Jemal</a:t>
            </a:r>
            <a:r>
              <a:rPr lang="en-US" dirty="0"/>
              <a:t>, A. (2014). Breast cancer statistics, 2013. </a:t>
            </a:r>
            <a:r>
              <a:rPr lang="en-US" i="1" dirty="0"/>
              <a:t>CA: a cancer journal for clinicians</a:t>
            </a:r>
            <a:r>
              <a:rPr lang="en-US" dirty="0"/>
              <a:t>, </a:t>
            </a:r>
            <a:r>
              <a:rPr lang="en-US" i="1" dirty="0"/>
              <a:t>64</a:t>
            </a:r>
            <a:r>
              <a:rPr lang="en-US" dirty="0"/>
              <a:t>(1), 52-62.</a:t>
            </a:r>
          </a:p>
          <a:p>
            <a:r>
              <a:rPr lang="en-US" dirty="0" err="1"/>
              <a:t>Dumalaon-Canaria</a:t>
            </a:r>
            <a:r>
              <a:rPr lang="en-US" dirty="0"/>
              <a:t>, J. A., Hutchinson, A. D., Prichard, I., &amp; Wilson, C. (2014). What causes breast cancer? A systematic review of causal attributions among breast cancer survivors and how these compare to expert-endorsed risk factors. </a:t>
            </a:r>
            <a:r>
              <a:rPr lang="en-US" i="1" dirty="0"/>
              <a:t>Cancer Causes &amp; Control</a:t>
            </a:r>
            <a:r>
              <a:rPr lang="en-US" dirty="0"/>
              <a:t>, </a:t>
            </a:r>
            <a:r>
              <a:rPr lang="en-US" i="1" dirty="0"/>
              <a:t>25</a:t>
            </a:r>
            <a:r>
              <a:rPr lang="en-US" dirty="0"/>
              <a:t>(7), 771-785.</a:t>
            </a:r>
          </a:p>
          <a:p>
            <a:r>
              <a:rPr lang="en-US" dirty="0"/>
              <a:t>Herndon, J., and Holland, K. (2019). </a:t>
            </a:r>
            <a:r>
              <a:rPr lang="en-US" i="1" dirty="0"/>
              <a:t>Everything You Need to Know About Breast Cancer</a:t>
            </a:r>
            <a:r>
              <a:rPr lang="en-US" dirty="0"/>
              <a:t>. [online] </a:t>
            </a:r>
            <a:r>
              <a:rPr lang="en-US" dirty="0" err="1"/>
              <a:t>Healthline</a:t>
            </a:r>
            <a:r>
              <a:rPr lang="en-US" dirty="0"/>
              <a:t>. Available at: https://www.healthline.com/health/breast-cancer#symptoms [Accessed 24 Jan. 2020].</a:t>
            </a:r>
          </a:p>
          <a:p>
            <a:r>
              <a:rPr lang="en-US" dirty="0"/>
              <a:t>Rudolph, A., Chang-Claude, J., &amp; Schmidt, M. K. (2016). Gene-environment interaction and the risk of breast cancer. </a:t>
            </a:r>
            <a:r>
              <a:rPr lang="en-US" i="1" dirty="0"/>
              <a:t>British journal of cancer</a:t>
            </a:r>
            <a:r>
              <a:rPr lang="en-US" dirty="0"/>
              <a:t>, </a:t>
            </a:r>
            <a:r>
              <a:rPr lang="en-US" i="1" dirty="0"/>
              <a:t>114</a:t>
            </a:r>
            <a:r>
              <a:rPr lang="en-US" dirty="0"/>
              <a:t>(2), 125-133.</a:t>
            </a:r>
          </a:p>
          <a:p>
            <a:r>
              <a:rPr lang="en-US" dirty="0" err="1"/>
              <a:t>Waks</a:t>
            </a:r>
            <a:r>
              <a:rPr lang="en-US" dirty="0"/>
              <a:t>, A. G., &amp; </a:t>
            </a:r>
            <a:r>
              <a:rPr lang="en-US" dirty="0" err="1"/>
              <a:t>Winer</a:t>
            </a:r>
            <a:r>
              <a:rPr lang="en-US" dirty="0"/>
              <a:t>, E. P. (2019). Breast cancer treatment: a review. </a:t>
            </a:r>
            <a:r>
              <a:rPr lang="en-US" i="1" dirty="0" err="1"/>
              <a:t>Jama</a:t>
            </a:r>
            <a:r>
              <a:rPr lang="en-US" dirty="0"/>
              <a:t>, </a:t>
            </a:r>
            <a:r>
              <a:rPr lang="en-US" i="1" dirty="0"/>
              <a:t>321</a:t>
            </a:r>
            <a:r>
              <a:rPr lang="en-US" dirty="0"/>
              <a:t>(3), 288-300</a:t>
            </a:r>
            <a:r>
              <a:rPr lang="en-US" dirty="0" smtClean="0"/>
              <a:t>.</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419</TotalTime>
  <Words>1794</Words>
  <Application>Microsoft Office PowerPoint</Application>
  <PresentationFormat>On-screen Show (4:3)</PresentationFormat>
  <Paragraphs>75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Opulent</vt:lpstr>
      <vt:lpstr>Breast Cancer Research</vt:lpstr>
      <vt:lpstr>Introduction</vt:lpstr>
      <vt:lpstr>Signs and Symptoms</vt:lpstr>
      <vt:lpstr>Causes of Breast Cancer</vt:lpstr>
      <vt:lpstr>Risk Factors of Breast Cancer</vt:lpstr>
      <vt:lpstr>Environmental Risks</vt:lpstr>
      <vt:lpstr>Lifestyle</vt:lpstr>
      <vt:lpstr>Treatment of Breast Cancer</vt:lpstr>
      <vt:lpstr>Recommendations</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Cancer Research</dc:title>
  <dc:creator>admin</dc:creator>
  <cp:lastModifiedBy>admin</cp:lastModifiedBy>
  <cp:revision>19</cp:revision>
  <dcterms:created xsi:type="dcterms:W3CDTF">2020-02-03T23:51:07Z</dcterms:created>
  <dcterms:modified xsi:type="dcterms:W3CDTF">2020-02-04T06:50:13Z</dcterms:modified>
</cp:coreProperties>
</file>